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Average"/>
      <p:regular r:id="rId13"/>
    </p:embeddedFont>
    <p:embeddedFont>
      <p:font typeface="Georgia" panose="02040502050405020303" pitchFamily="18" charset="0"/>
      <p:regular r:id="rId14"/>
      <p:bold r:id="rId15"/>
      <p:italic r:id="rId16"/>
      <p:boldItalic r:id="rId17"/>
    </p:embeddedFont>
    <p:embeddedFont>
      <p:font typeface="Oswald" panose="02000503000000000000" pitchFamily="2"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56d7405a082de29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56d7405a082de29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56d7405a082de29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56d7405a082de29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56d7405a082de29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56d7405a082de29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14275781a_3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14275781a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14275781a_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14275781a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814275781a_3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814275781a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814275781a_3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814275781a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14275781a_3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14275781a_3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14275781a_3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14275781a_3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814275781a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814275781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nationalgeographic.org/encyclopedia/solar-energy/" TargetMode="External"/><Relationship Id="rId3" Type="http://schemas.openxmlformats.org/officeDocument/2006/relationships/hyperlink" Target="https://www.seia.org/initiatives/about-solar-energy" TargetMode="External"/><Relationship Id="rId7" Type="http://schemas.openxmlformats.org/officeDocument/2006/relationships/hyperlink" Target="https://www.britannica.com/science/solar-energy"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www.irena.org/solar" TargetMode="External"/><Relationship Id="rId5" Type="http://schemas.openxmlformats.org/officeDocument/2006/relationships/hyperlink" Target="https://us.sunpower.com/what-solar-energy-and-how-do-solar-panels-work" TargetMode="External"/><Relationship Id="rId4" Type="http://schemas.openxmlformats.org/officeDocument/2006/relationships/hyperlink" Target="https://www.eia.gov/energyexplained/solar/" TargetMode="External"/><Relationship Id="rId9" Type="http://schemas.openxmlformats.org/officeDocument/2006/relationships/hyperlink" Target="http://lsa.colorado.edu/essence/texts/solar.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solarcellcentral.com/cost_page.html" TargetMode="External"/><Relationship Id="rId4" Type="http://schemas.openxmlformats.org/officeDocument/2006/relationships/hyperlink" Target="https://news.energysage.com/what-are-the-most-efficient-solar-panels-on-the-marke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KZaJQeoR7QU"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5.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s://www.nrel.gov/pv/cell-efficiency.html" TargetMode="External"/><Relationship Id="rId13" Type="http://schemas.openxmlformats.org/officeDocument/2006/relationships/hyperlink" Target="http://solarcellcentral.com/cost_page.html" TargetMode="External"/><Relationship Id="rId3" Type="http://schemas.openxmlformats.org/officeDocument/2006/relationships/hyperlink" Target="https://www.tandfonline.com/doi/full/10.1080/02604020903021776" TargetMode="External"/><Relationship Id="rId7" Type="http://schemas.openxmlformats.org/officeDocument/2006/relationships/hyperlink" Target="https://www.sepco-solarlighting.com/blog/bid/115086/Solar-Power-Advantages-and-Disadvantages" TargetMode="External"/><Relationship Id="rId12" Type="http://schemas.openxmlformats.org/officeDocument/2006/relationships/hyperlink" Target="https://news.energysage.com/what-are-the-most-efficient-solar-panels-on-the-marke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eia.gov/energyexplained/solar/" TargetMode="External"/><Relationship Id="rId11" Type="http://schemas.openxmlformats.org/officeDocument/2006/relationships/hyperlink" Target="http://lsa.colorado.edu/essence/texts/solar.html" TargetMode="External"/><Relationship Id="rId5" Type="http://schemas.openxmlformats.org/officeDocument/2006/relationships/hyperlink" Target="https://www.britannica.com/science/solar-energy" TargetMode="External"/><Relationship Id="rId10" Type="http://schemas.openxmlformats.org/officeDocument/2006/relationships/hyperlink" Target="https://archive.epa.gov/climatechange/kids/solutions/technologies/solar.html" TargetMode="External"/><Relationship Id="rId4" Type="http://schemas.openxmlformats.org/officeDocument/2006/relationships/hyperlink" Target="https://www.nationalgeographic.org/encyclopedia/solar-energy/" TargetMode="External"/><Relationship Id="rId9" Type="http://schemas.openxmlformats.org/officeDocument/2006/relationships/hyperlink" Target="https://www.seia.org/initiatives/about-solar-energ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latin typeface="Georgia"/>
                <a:ea typeface="Georgia"/>
                <a:cs typeface="Georgia"/>
                <a:sym typeface="Georgia"/>
              </a:rPr>
              <a:t>Solar Energy</a:t>
            </a:r>
            <a:endParaRPr>
              <a:latin typeface="Georgia"/>
              <a:ea typeface="Georgia"/>
              <a:cs typeface="Georgia"/>
              <a:sym typeface="Georgia"/>
            </a:endParaRPr>
          </a:p>
        </p:txBody>
      </p:sp>
      <p:sp>
        <p:nvSpPr>
          <p:cNvPr id="60" name="Google Shape;60;p13"/>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Benjamin Dizdar, Marc Orihuela, Jameson McNamee, Kieran Egan</a:t>
            </a:r>
            <a:endParaRPr/>
          </a:p>
        </p:txBody>
      </p:sp>
      <p:pic>
        <p:nvPicPr>
          <p:cNvPr id="61" name="Google Shape;61;p13" descr="Image result for solar energy meme"/>
          <p:cNvPicPr preferRelativeResize="0"/>
          <p:nvPr/>
        </p:nvPicPr>
        <p:blipFill>
          <a:blip r:embed="rId3">
            <a:alphaModFix/>
          </a:blip>
          <a:stretch>
            <a:fillRect/>
          </a:stretch>
        </p:blipFill>
        <p:spPr>
          <a:xfrm>
            <a:off x="499900" y="244400"/>
            <a:ext cx="1866325" cy="1972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2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b="1">
                <a:solidFill>
                  <a:srgbClr val="FFFFFF"/>
                </a:solidFill>
                <a:latin typeface="Georgia"/>
                <a:ea typeface="Georgia"/>
                <a:cs typeface="Georgia"/>
                <a:sym typeface="Georgia"/>
              </a:rPr>
              <a:t>Don’t use each other’s sources you apes</a:t>
            </a:r>
            <a:endParaRPr sz="1200" b="1">
              <a:solidFill>
                <a:srgbClr val="FFFFFF"/>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200" b="1">
                <a:solidFill>
                  <a:srgbClr val="FFFFFF"/>
                </a:solidFill>
                <a:latin typeface="Georgia"/>
                <a:ea typeface="Georgia"/>
                <a:cs typeface="Georgia"/>
                <a:sym typeface="Georgia"/>
              </a:rPr>
              <a:t>PS You actually can she said there can be some overlap. You just can’t have the same exact three.</a:t>
            </a:r>
            <a:endParaRPr sz="1200" b="1">
              <a:solidFill>
                <a:srgbClr val="FFFFFF"/>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200" b="1">
                <a:solidFill>
                  <a:srgbClr val="FFFFFF"/>
                </a:solidFill>
                <a:latin typeface="Georgia"/>
                <a:ea typeface="Georgia"/>
                <a:cs typeface="Georgia"/>
                <a:sym typeface="Georgia"/>
              </a:rPr>
              <a:t>U know ^ was Ben cause he used punctuation </a:t>
            </a:r>
            <a:endParaRPr sz="1200" b="1">
              <a:solidFill>
                <a:srgbClr val="FFFFFF"/>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endParaRPr sz="1200">
              <a:solidFill>
                <a:srgbClr val="FFFFFF"/>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200">
                <a:solidFill>
                  <a:srgbClr val="FFFFFF"/>
                </a:solidFill>
                <a:latin typeface="Georgia"/>
                <a:ea typeface="Georgia"/>
                <a:cs typeface="Georgia"/>
                <a:sym typeface="Georgia"/>
              </a:rPr>
              <a:t>JTizzle: </a:t>
            </a:r>
            <a:r>
              <a:rPr lang="en" sz="1100" u="sng">
                <a:solidFill>
                  <a:schemeClr val="hlink"/>
                </a:solidFill>
                <a:latin typeface="Arial"/>
                <a:ea typeface="Arial"/>
                <a:cs typeface="Arial"/>
                <a:sym typeface="Arial"/>
                <a:hlinkClick r:id="rId3"/>
              </a:rPr>
              <a:t>https://www.seia.org/initiatives/about-solar-energy</a:t>
            </a:r>
            <a:endParaRPr sz="1200">
              <a:solidFill>
                <a:srgbClr val="FFFFFF"/>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200">
                <a:latin typeface="Georgia"/>
                <a:ea typeface="Georgia"/>
                <a:cs typeface="Georgia"/>
                <a:sym typeface="Georgia"/>
              </a:rPr>
              <a:t>Marc Sources:</a:t>
            </a:r>
            <a:endParaRPr sz="1200">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chemeClr val="hlink"/>
                </a:solidFill>
                <a:latin typeface="Arial"/>
                <a:ea typeface="Arial"/>
                <a:cs typeface="Arial"/>
                <a:sym typeface="Arial"/>
                <a:hlinkClick r:id="rId4"/>
              </a:rPr>
              <a:t>https://www.eia.gov/energyexplained/solar/</a:t>
            </a:r>
            <a:endParaRPr sz="1200">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chemeClr val="hlink"/>
                </a:solidFill>
                <a:latin typeface="Arial"/>
                <a:ea typeface="Arial"/>
                <a:cs typeface="Arial"/>
                <a:sym typeface="Arial"/>
                <a:hlinkClick r:id="rId5"/>
              </a:rPr>
              <a:t>https://us.sunpower.com/what-solar-energy-and-how-do-solar-panels-work</a:t>
            </a:r>
            <a:endParaRPr sz="1200">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chemeClr val="hlink"/>
                </a:solidFill>
                <a:latin typeface="Arial"/>
                <a:ea typeface="Arial"/>
                <a:cs typeface="Arial"/>
                <a:sym typeface="Arial"/>
                <a:hlinkClick r:id="rId6"/>
              </a:rPr>
              <a:t>https://www.irena.org/solar</a:t>
            </a:r>
            <a:endParaRPr sz="1200">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200">
                <a:latin typeface="Georgia"/>
                <a:ea typeface="Georgia"/>
                <a:cs typeface="Georgia"/>
                <a:sym typeface="Georgia"/>
              </a:rPr>
              <a:t>Yoooo we should definitely mention solar savings estimator that pops up when you look up solar energy on google</a:t>
            </a:r>
            <a:endParaRPr sz="1200">
              <a:latin typeface="Georgia"/>
              <a:ea typeface="Georgia"/>
              <a:cs typeface="Georgia"/>
              <a:sym typeface="Georgia"/>
            </a:endParaRPr>
          </a:p>
          <a:p>
            <a:pPr marL="0" lvl="0" indent="0" algn="l" rtl="0">
              <a:spcBef>
                <a:spcPts val="0"/>
              </a:spcBef>
              <a:spcAft>
                <a:spcPts val="0"/>
              </a:spcAft>
              <a:buNone/>
            </a:pPr>
            <a:r>
              <a:rPr lang="en" sz="1200">
                <a:latin typeface="Georgia"/>
                <a:ea typeface="Georgia"/>
                <a:cs typeface="Georgia"/>
                <a:sym typeface="Georgia"/>
              </a:rPr>
              <a:t>Kieran Sources:</a:t>
            </a:r>
            <a:endParaRPr sz="1200">
              <a:latin typeface="Georgia"/>
              <a:ea typeface="Georgia"/>
              <a:cs typeface="Georgia"/>
              <a:sym typeface="Georgia"/>
            </a:endParaRPr>
          </a:p>
          <a:p>
            <a:pPr marL="0" lvl="0" indent="0" algn="l" rtl="0">
              <a:spcBef>
                <a:spcPts val="0"/>
              </a:spcBef>
              <a:spcAft>
                <a:spcPts val="0"/>
              </a:spcAft>
              <a:buNone/>
            </a:pPr>
            <a:endParaRPr sz="1200">
              <a:latin typeface="Georgia"/>
              <a:ea typeface="Georgia"/>
              <a:cs typeface="Georgia"/>
              <a:sym typeface="Georgia"/>
            </a:endParaRPr>
          </a:p>
          <a:p>
            <a:pPr marL="0" lvl="0" indent="0" algn="l" rtl="0">
              <a:spcBef>
                <a:spcPts val="0"/>
              </a:spcBef>
              <a:spcAft>
                <a:spcPts val="0"/>
              </a:spcAft>
              <a:buNone/>
            </a:pPr>
            <a:endParaRPr sz="1200">
              <a:latin typeface="Georgia"/>
              <a:ea typeface="Georgia"/>
              <a:cs typeface="Georgia"/>
              <a:sym typeface="Georgia"/>
            </a:endParaRPr>
          </a:p>
          <a:p>
            <a:pPr marL="0" lvl="0" indent="0" algn="l" rtl="0">
              <a:spcBef>
                <a:spcPts val="0"/>
              </a:spcBef>
              <a:spcAft>
                <a:spcPts val="0"/>
              </a:spcAft>
              <a:buNone/>
            </a:pPr>
            <a:r>
              <a:rPr lang="en" sz="1200">
                <a:latin typeface="Georgia"/>
                <a:ea typeface="Georgia"/>
                <a:cs typeface="Georgia"/>
                <a:sym typeface="Georgia"/>
              </a:rPr>
              <a:t>Ben Sources: </a:t>
            </a:r>
            <a:endParaRPr sz="1200">
              <a:latin typeface="Georgia"/>
              <a:ea typeface="Georgia"/>
              <a:cs typeface="Georgia"/>
              <a:sym typeface="Georgia"/>
            </a:endParaRPr>
          </a:p>
          <a:p>
            <a:pPr marL="0" lvl="0" indent="0" algn="l" rtl="0">
              <a:spcBef>
                <a:spcPts val="0"/>
              </a:spcBef>
              <a:spcAft>
                <a:spcPts val="0"/>
              </a:spcAft>
              <a:buNone/>
            </a:pPr>
            <a:r>
              <a:rPr lang="en" sz="1200" u="sng">
                <a:solidFill>
                  <a:schemeClr val="hlink"/>
                </a:solidFill>
                <a:latin typeface="Georgia"/>
                <a:ea typeface="Georgia"/>
                <a:cs typeface="Georgia"/>
                <a:sym typeface="Georgia"/>
                <a:hlinkClick r:id="rId7"/>
              </a:rPr>
              <a:t>https://www.britannica.com/science/solar-energy</a:t>
            </a:r>
            <a:endParaRPr sz="1200">
              <a:latin typeface="Georgia"/>
              <a:ea typeface="Georgia"/>
              <a:cs typeface="Georgia"/>
              <a:sym typeface="Georgia"/>
            </a:endParaRPr>
          </a:p>
          <a:p>
            <a:pPr marL="0" lvl="0" indent="0" algn="l" rtl="0">
              <a:spcBef>
                <a:spcPts val="0"/>
              </a:spcBef>
              <a:spcAft>
                <a:spcPts val="0"/>
              </a:spcAft>
              <a:buNone/>
            </a:pPr>
            <a:r>
              <a:rPr lang="en" sz="1200" u="sng">
                <a:solidFill>
                  <a:schemeClr val="hlink"/>
                </a:solidFill>
                <a:latin typeface="Georgia"/>
                <a:ea typeface="Georgia"/>
                <a:cs typeface="Georgia"/>
                <a:sym typeface="Georgia"/>
                <a:hlinkClick r:id="rId8"/>
              </a:rPr>
              <a:t>https://www.nationalgeographic.org/encyclopedia/solar-energy/</a:t>
            </a:r>
            <a:endParaRPr sz="1200">
              <a:latin typeface="Georgia"/>
              <a:ea typeface="Georgia"/>
              <a:cs typeface="Georgia"/>
              <a:sym typeface="Georgia"/>
            </a:endParaRPr>
          </a:p>
          <a:p>
            <a:pPr marL="0" lvl="0" indent="0" algn="l" rtl="0">
              <a:spcBef>
                <a:spcPts val="0"/>
              </a:spcBef>
              <a:spcAft>
                <a:spcPts val="0"/>
              </a:spcAft>
              <a:buNone/>
            </a:pPr>
            <a:r>
              <a:rPr lang="en" sz="1100" u="sng">
                <a:solidFill>
                  <a:srgbClr val="FFFF00"/>
                </a:solidFill>
                <a:latin typeface="Georgia"/>
                <a:ea typeface="Georgia"/>
                <a:cs typeface="Georgia"/>
                <a:sym typeface="Georgia"/>
                <a:hlinkClick r:id="rId9"/>
              </a:rPr>
              <a:t>http://lsa.colorado.edu/essence/texts/solar.html</a:t>
            </a:r>
            <a:endParaRPr>
              <a:solidFill>
                <a:srgbClr val="FFFF00"/>
              </a:solidFill>
            </a:endParaRPr>
          </a:p>
          <a:p>
            <a:pPr marL="0" lvl="0" indent="0" algn="l" rtl="0">
              <a:spcBef>
                <a:spcPts val="0"/>
              </a:spcBef>
              <a:spcAft>
                <a:spcPts val="0"/>
              </a:spcAft>
              <a:buNone/>
            </a:pPr>
            <a:endParaRPr sz="1200">
              <a:latin typeface="Georgia"/>
              <a:ea typeface="Georgia"/>
              <a:cs typeface="Georgia"/>
              <a:sym typeface="Georgia"/>
            </a:endParaRPr>
          </a:p>
          <a:p>
            <a:pPr marL="0" lvl="0" indent="0" algn="l" rtl="0">
              <a:spcBef>
                <a:spcPts val="0"/>
              </a:spcBef>
              <a:spcAft>
                <a:spcPts val="0"/>
              </a:spcAft>
              <a:buNone/>
            </a:pPr>
            <a:endParaRPr sz="1200">
              <a:latin typeface="Georgia"/>
              <a:ea typeface="Georgia"/>
              <a:cs typeface="Georgia"/>
              <a:sym typeface="Georgia"/>
            </a:endParaRPr>
          </a:p>
          <a:p>
            <a:pPr marL="0" lvl="0" indent="0" algn="l" rtl="0">
              <a:spcBef>
                <a:spcPts val="0"/>
              </a:spcBef>
              <a:spcAft>
                <a:spcPts val="0"/>
              </a:spcAft>
              <a:buNone/>
            </a:pPr>
            <a:endParaRPr sz="1200">
              <a:latin typeface="Georgia"/>
              <a:ea typeface="Georgia"/>
              <a:cs typeface="Georgia"/>
              <a:sym typeface="Georgia"/>
            </a:endParaRPr>
          </a:p>
          <a:p>
            <a:pPr marL="0" lvl="0" indent="0" algn="l" rtl="0">
              <a:spcBef>
                <a:spcPts val="0"/>
              </a:spcBef>
              <a:spcAft>
                <a:spcPts val="0"/>
              </a:spcAft>
              <a:buNone/>
            </a:pP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How does Solar Energy Work?</a:t>
            </a:r>
            <a:endParaRPr>
              <a:latin typeface="Georgia"/>
              <a:ea typeface="Georgia"/>
              <a:cs typeface="Georgia"/>
              <a:sym typeface="Georgia"/>
            </a:endParaRPr>
          </a:p>
        </p:txBody>
      </p:sp>
      <p:sp>
        <p:nvSpPr>
          <p:cNvPr id="67" name="Google Shape;67;p14"/>
          <p:cNvSpPr txBox="1">
            <a:spLocks noGrp="1"/>
          </p:cNvSpPr>
          <p:nvPr>
            <p:ph type="body" idx="1"/>
          </p:nvPr>
        </p:nvSpPr>
        <p:spPr>
          <a:xfrm>
            <a:off x="311700" y="1152475"/>
            <a:ext cx="8520600" cy="3416400"/>
          </a:xfrm>
          <a:prstGeom prst="rect">
            <a:avLst/>
          </a:prstGeom>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300">
                <a:solidFill>
                  <a:schemeClr val="dk1"/>
                </a:solidFill>
                <a:latin typeface="Georgia"/>
                <a:ea typeface="Georgia"/>
                <a:cs typeface="Georgia"/>
                <a:sym typeface="Georgia"/>
              </a:rPr>
              <a:t>Photovoltaic cells are the most popular method of converting solar energy into electricity.</a:t>
            </a:r>
            <a:endParaRPr sz="1300">
              <a:solidFill>
                <a:schemeClr val="dk1"/>
              </a:solidFill>
              <a:latin typeface="Georgia"/>
              <a:ea typeface="Georgia"/>
              <a:cs typeface="Georgia"/>
              <a:sym typeface="Georgia"/>
            </a:endParaRPr>
          </a:p>
          <a:p>
            <a:pPr marL="0" lvl="0" indent="0" algn="l" rtl="0">
              <a:spcBef>
                <a:spcPts val="1600"/>
              </a:spcBef>
              <a:spcAft>
                <a:spcPts val="0"/>
              </a:spcAft>
              <a:buNone/>
            </a:pPr>
            <a:r>
              <a:rPr lang="en" sz="1200" b="1">
                <a:solidFill>
                  <a:schemeClr val="dk1"/>
                </a:solidFill>
                <a:latin typeface="Georgia"/>
                <a:ea typeface="Georgia"/>
                <a:cs typeface="Georgia"/>
                <a:sym typeface="Georgia"/>
              </a:rPr>
              <a:t>Photovoltaic effect</a:t>
            </a:r>
            <a:r>
              <a:rPr lang="en" sz="1200">
                <a:solidFill>
                  <a:schemeClr val="dk1"/>
                </a:solidFill>
                <a:latin typeface="Georgia"/>
                <a:ea typeface="Georgia"/>
                <a:cs typeface="Georgia"/>
                <a:sym typeface="Georgia"/>
              </a:rPr>
              <a:t> is the creation of voltage and electric current in a material upon exposure to light. It is a physical and chemical phenomenon that is some ways is similar to the photoelectric effect.</a:t>
            </a:r>
            <a:endParaRPr sz="1200">
              <a:solidFill>
                <a:schemeClr val="dk1"/>
              </a:solidFill>
              <a:latin typeface="Georgia"/>
              <a:ea typeface="Georgia"/>
              <a:cs typeface="Georgia"/>
              <a:sym typeface="Georgia"/>
            </a:endParaRPr>
          </a:p>
          <a:p>
            <a:pPr marL="0" lvl="0" indent="0" algn="l" rtl="0">
              <a:spcBef>
                <a:spcPts val="1600"/>
              </a:spcBef>
              <a:spcAft>
                <a:spcPts val="0"/>
              </a:spcAft>
              <a:buNone/>
            </a:pPr>
            <a:r>
              <a:rPr lang="en" sz="1200">
                <a:solidFill>
                  <a:schemeClr val="dk1"/>
                </a:solidFill>
                <a:latin typeface="Georgia"/>
                <a:ea typeface="Georgia"/>
                <a:cs typeface="Georgia"/>
                <a:sym typeface="Georgia"/>
              </a:rPr>
              <a:t>Each cell is basically a sandwich comprised of two semi-conductors. </a:t>
            </a:r>
            <a:endParaRPr sz="1200">
              <a:solidFill>
                <a:schemeClr val="dk1"/>
              </a:solidFill>
              <a:latin typeface="Georgia"/>
              <a:ea typeface="Georgia"/>
              <a:cs typeface="Georgia"/>
              <a:sym typeface="Georgia"/>
            </a:endParaRPr>
          </a:p>
          <a:p>
            <a:pPr marL="0" lvl="0" indent="0" algn="l" rtl="0">
              <a:spcBef>
                <a:spcPts val="1600"/>
              </a:spcBef>
              <a:spcAft>
                <a:spcPts val="0"/>
              </a:spcAft>
              <a:buNone/>
            </a:pPr>
            <a:r>
              <a:rPr lang="en" sz="1200">
                <a:solidFill>
                  <a:schemeClr val="dk1"/>
                </a:solidFill>
                <a:latin typeface="Georgia"/>
                <a:ea typeface="Georgia"/>
                <a:cs typeface="Georgia"/>
                <a:sym typeface="Georgia"/>
              </a:rPr>
              <a:t>Phosphorous is added to the upper layer of the silicon panel, which adds extra electrons, with a negative charge.</a:t>
            </a:r>
            <a:endParaRPr sz="1200">
              <a:solidFill>
                <a:schemeClr val="dk1"/>
              </a:solidFill>
              <a:latin typeface="Georgia"/>
              <a:ea typeface="Georgia"/>
              <a:cs typeface="Georgia"/>
              <a:sym typeface="Georgia"/>
            </a:endParaRPr>
          </a:p>
          <a:p>
            <a:pPr marL="0" lvl="0" indent="0" algn="l" rtl="0">
              <a:spcBef>
                <a:spcPts val="1600"/>
              </a:spcBef>
              <a:spcAft>
                <a:spcPts val="0"/>
              </a:spcAft>
              <a:buNone/>
            </a:pPr>
            <a:r>
              <a:rPr lang="en" sz="1200">
                <a:solidFill>
                  <a:schemeClr val="dk1"/>
                </a:solidFill>
                <a:latin typeface="Georgia"/>
                <a:ea typeface="Georgia"/>
                <a:cs typeface="Georgia"/>
                <a:sym typeface="Georgia"/>
              </a:rPr>
              <a:t>Boron is added to the lower layer of the silicon panel, which results in few electrons, creating a positive charge.</a:t>
            </a:r>
            <a:endParaRPr sz="1200">
              <a:solidFill>
                <a:schemeClr val="dk1"/>
              </a:solidFill>
              <a:latin typeface="Georgia"/>
              <a:ea typeface="Georgia"/>
              <a:cs typeface="Georgia"/>
              <a:sym typeface="Georgia"/>
            </a:endParaRPr>
          </a:p>
          <a:p>
            <a:pPr marL="0" lvl="0" indent="0" algn="l" rtl="0">
              <a:spcBef>
                <a:spcPts val="1600"/>
              </a:spcBef>
              <a:spcAft>
                <a:spcPts val="0"/>
              </a:spcAft>
              <a:buNone/>
            </a:pPr>
            <a:r>
              <a:rPr lang="en" sz="1200">
                <a:solidFill>
                  <a:schemeClr val="dk1"/>
                </a:solidFill>
                <a:latin typeface="Georgia"/>
                <a:ea typeface="Georgia"/>
                <a:cs typeface="Georgia"/>
                <a:sym typeface="Georgia"/>
              </a:rPr>
              <a:t>This creates an electric field between the junction of the two panels.</a:t>
            </a:r>
            <a:endParaRPr sz="1200">
              <a:solidFill>
                <a:schemeClr val="dk1"/>
              </a:solidFill>
              <a:latin typeface="Georgia"/>
              <a:ea typeface="Georgia"/>
              <a:cs typeface="Georgia"/>
              <a:sym typeface="Georgia"/>
            </a:endParaRPr>
          </a:p>
          <a:p>
            <a:pPr marL="0" lvl="0" indent="0" algn="l" rtl="0">
              <a:spcBef>
                <a:spcPts val="1600"/>
              </a:spcBef>
              <a:spcAft>
                <a:spcPts val="0"/>
              </a:spcAft>
              <a:buNone/>
            </a:pPr>
            <a:r>
              <a:rPr lang="en" sz="1200">
                <a:solidFill>
                  <a:schemeClr val="dk1"/>
                </a:solidFill>
                <a:latin typeface="Georgia"/>
                <a:ea typeface="Georgia"/>
                <a:cs typeface="Georgia"/>
                <a:sym typeface="Georgia"/>
              </a:rPr>
              <a:t>When a photon of sunlight knocks an electron free, the electric field will repel that electron out of the junction, where it is later processed by other functions of the panel. </a:t>
            </a:r>
            <a:endParaRPr sz="1200">
              <a:solidFill>
                <a:schemeClr val="dk1"/>
              </a:solidFill>
              <a:latin typeface="Georgia"/>
              <a:ea typeface="Georgia"/>
              <a:cs typeface="Georgia"/>
              <a:sym typeface="Georgia"/>
            </a:endParaRPr>
          </a:p>
          <a:p>
            <a:pPr marL="0" lvl="0" indent="0" algn="l" rtl="0">
              <a:spcBef>
                <a:spcPts val="1600"/>
              </a:spcBef>
              <a:spcAft>
                <a:spcPts val="0"/>
              </a:spcAft>
              <a:buNone/>
            </a:pPr>
            <a:endParaRPr sz="1200">
              <a:solidFill>
                <a:schemeClr val="dk1"/>
              </a:solidFill>
              <a:latin typeface="Georgia"/>
              <a:ea typeface="Georgia"/>
              <a:cs typeface="Georgia"/>
              <a:sym typeface="Georgia"/>
            </a:endParaRPr>
          </a:p>
          <a:p>
            <a:pPr marL="0" lvl="0" indent="0" algn="l" rtl="0">
              <a:spcBef>
                <a:spcPts val="1600"/>
              </a:spcBef>
              <a:spcAft>
                <a:spcPts val="0"/>
              </a:spcAft>
              <a:buNone/>
            </a:pPr>
            <a:endParaRPr sz="1200">
              <a:solidFill>
                <a:srgbClr val="000000"/>
              </a:solidFill>
              <a:highlight>
                <a:srgbClr val="FFFFFF"/>
              </a:highlight>
              <a:latin typeface="Georgia"/>
              <a:ea typeface="Georgia"/>
              <a:cs typeface="Georgia"/>
              <a:sym typeface="Georgia"/>
            </a:endParaRPr>
          </a:p>
          <a:p>
            <a:pPr marL="0" lvl="0" indent="0" algn="l" rtl="0">
              <a:spcBef>
                <a:spcPts val="1600"/>
              </a:spcBef>
              <a:spcAft>
                <a:spcPts val="1600"/>
              </a:spcAft>
              <a:buNone/>
            </a:pPr>
            <a:endParaRPr>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4822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Sankey Diagram</a:t>
            </a:r>
            <a:endParaRPr>
              <a:latin typeface="Georgia"/>
              <a:ea typeface="Georgia"/>
              <a:cs typeface="Georgia"/>
              <a:sym typeface="Georgia"/>
            </a:endParaRPr>
          </a:p>
        </p:txBody>
      </p:sp>
      <p:pic>
        <p:nvPicPr>
          <p:cNvPr id="73" name="Google Shape;73;p15"/>
          <p:cNvPicPr preferRelativeResize="0"/>
          <p:nvPr/>
        </p:nvPicPr>
        <p:blipFill>
          <a:blip r:embed="rId3">
            <a:alphaModFix/>
          </a:blip>
          <a:stretch>
            <a:fillRect/>
          </a:stretch>
        </p:blipFill>
        <p:spPr>
          <a:xfrm>
            <a:off x="1984975" y="1152475"/>
            <a:ext cx="5174049" cy="3699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457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Advantages</a:t>
            </a:r>
            <a:endParaRPr>
              <a:latin typeface="Georgia"/>
              <a:ea typeface="Georgia"/>
              <a:cs typeface="Georgia"/>
              <a:sym typeface="Georgia"/>
            </a:endParaRPr>
          </a:p>
        </p:txBody>
      </p:sp>
      <p:sp>
        <p:nvSpPr>
          <p:cNvPr id="79" name="Google Shape;79;p16"/>
          <p:cNvSpPr txBox="1">
            <a:spLocks noGrp="1"/>
          </p:cNvSpPr>
          <p:nvPr>
            <p:ph type="body" idx="1"/>
          </p:nvPr>
        </p:nvSpPr>
        <p:spPr>
          <a:xfrm>
            <a:off x="311700" y="1152475"/>
            <a:ext cx="58782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Georgia"/>
              <a:buChar char="●"/>
            </a:pPr>
            <a:r>
              <a:rPr lang="en">
                <a:latin typeface="Georgia"/>
                <a:ea typeface="Georgia"/>
                <a:cs typeface="Georgia"/>
                <a:sym typeface="Georgia"/>
              </a:rPr>
              <a:t>The costs and efficiency of solar energy is rapidly decreasing</a:t>
            </a:r>
            <a:endParaRPr>
              <a:latin typeface="Georgia"/>
              <a:ea typeface="Georgia"/>
              <a:cs typeface="Georgia"/>
              <a:sym typeface="Georgia"/>
            </a:endParaRPr>
          </a:p>
          <a:p>
            <a:pPr marL="457200" lvl="0" indent="-342900" algn="l" rtl="0">
              <a:spcBef>
                <a:spcPts val="0"/>
              </a:spcBef>
              <a:spcAft>
                <a:spcPts val="0"/>
              </a:spcAft>
              <a:buSzPts val="1800"/>
              <a:buFont typeface="Georgia"/>
              <a:buChar char="●"/>
            </a:pPr>
            <a:r>
              <a:rPr lang="en">
                <a:latin typeface="Georgia"/>
                <a:ea typeface="Georgia"/>
                <a:cs typeface="Georgia"/>
                <a:sym typeface="Georgia"/>
              </a:rPr>
              <a:t>Solar energy has the second lowest average cost out of any of the major 5 energies.</a:t>
            </a:r>
            <a:endParaRPr>
              <a:latin typeface="Georgia"/>
              <a:ea typeface="Georgia"/>
              <a:cs typeface="Georgia"/>
              <a:sym typeface="Georgia"/>
            </a:endParaRPr>
          </a:p>
          <a:p>
            <a:pPr marL="457200" lvl="0" indent="-342900" algn="l" rtl="0">
              <a:spcBef>
                <a:spcPts val="0"/>
              </a:spcBef>
              <a:spcAft>
                <a:spcPts val="0"/>
              </a:spcAft>
              <a:buSzPts val="1800"/>
              <a:buFont typeface="Georgia"/>
              <a:buChar char="●"/>
            </a:pPr>
            <a:r>
              <a:rPr lang="en">
                <a:latin typeface="Georgia"/>
                <a:ea typeface="Georgia"/>
                <a:cs typeface="Georgia"/>
                <a:sym typeface="Georgia"/>
              </a:rPr>
              <a:t>It has a minimal effect on the environment outside of manufacturing</a:t>
            </a:r>
            <a:endParaRPr>
              <a:latin typeface="Georgia"/>
              <a:ea typeface="Georgia"/>
              <a:cs typeface="Georgia"/>
              <a:sym typeface="Georgia"/>
            </a:endParaRPr>
          </a:p>
        </p:txBody>
      </p:sp>
      <p:pic>
        <p:nvPicPr>
          <p:cNvPr id="80" name="Google Shape;80;p16"/>
          <p:cNvPicPr preferRelativeResize="0"/>
          <p:nvPr/>
        </p:nvPicPr>
        <p:blipFill>
          <a:blip r:embed="rId3">
            <a:alphaModFix/>
          </a:blip>
          <a:stretch>
            <a:fillRect/>
          </a:stretch>
        </p:blipFill>
        <p:spPr>
          <a:xfrm>
            <a:off x="6190053" y="2638044"/>
            <a:ext cx="2572501" cy="1930831"/>
          </a:xfrm>
          <a:prstGeom prst="rect">
            <a:avLst/>
          </a:prstGeom>
          <a:noFill/>
          <a:ln>
            <a:noFill/>
          </a:ln>
        </p:spPr>
      </p:pic>
      <p:sp>
        <p:nvSpPr>
          <p:cNvPr id="81" name="Google Shape;81;p16"/>
          <p:cNvSpPr txBox="1"/>
          <p:nvPr/>
        </p:nvSpPr>
        <p:spPr>
          <a:xfrm>
            <a:off x="6234175" y="4568875"/>
            <a:ext cx="2572500" cy="41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Georgia"/>
                <a:ea typeface="Georgia"/>
                <a:cs typeface="Georgia"/>
                <a:sym typeface="Georgia"/>
              </a:rPr>
              <a:t>That’s right your presentation is useless :(</a:t>
            </a:r>
            <a:endParaRPr>
              <a:solidFill>
                <a:schemeClr val="dk1"/>
              </a:solidFill>
              <a:latin typeface="Georgia"/>
              <a:ea typeface="Georgia"/>
              <a:cs typeface="Georgia"/>
              <a:sym typeface="Georgia"/>
            </a:endParaRPr>
          </a:p>
        </p:txBody>
      </p:sp>
      <p:sp>
        <p:nvSpPr>
          <p:cNvPr id="82" name="Google Shape;82;p16"/>
          <p:cNvSpPr txBox="1"/>
          <p:nvPr/>
        </p:nvSpPr>
        <p:spPr>
          <a:xfrm>
            <a:off x="311700" y="4568875"/>
            <a:ext cx="5878200" cy="487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u="sng">
                <a:solidFill>
                  <a:schemeClr val="accent5"/>
                </a:solidFill>
                <a:latin typeface="Georgia"/>
                <a:ea typeface="Georgia"/>
                <a:cs typeface="Georgia"/>
                <a:sym typeface="Georgia"/>
                <a:hlinkClick r:id="rId4"/>
              </a:rPr>
              <a:t>https://news.energysage.com/what-are-the-most-efficient-solar-panels-on-the-market/</a:t>
            </a:r>
            <a:endParaRPr sz="900">
              <a:latin typeface="Georgia"/>
              <a:ea typeface="Georgia"/>
              <a:cs typeface="Georgia"/>
              <a:sym typeface="Georgia"/>
            </a:endParaRPr>
          </a:p>
          <a:p>
            <a:pPr marL="0" lvl="0" indent="0" algn="l" rtl="0">
              <a:lnSpc>
                <a:spcPct val="115000"/>
              </a:lnSpc>
              <a:spcBef>
                <a:spcPts val="0"/>
              </a:spcBef>
              <a:spcAft>
                <a:spcPts val="0"/>
              </a:spcAft>
              <a:buClr>
                <a:schemeClr val="dk1"/>
              </a:buClr>
              <a:buSzPts val="1100"/>
              <a:buFont typeface="Arial"/>
              <a:buNone/>
            </a:pPr>
            <a:r>
              <a:rPr lang="en" sz="900" u="sng">
                <a:solidFill>
                  <a:schemeClr val="hlink"/>
                </a:solidFill>
                <a:latin typeface="Georgia"/>
                <a:ea typeface="Georgia"/>
                <a:cs typeface="Georgia"/>
                <a:sym typeface="Georgia"/>
                <a:hlinkClick r:id="rId5"/>
              </a:rPr>
              <a:t>http://solarcellcentral.com/cost_page.html</a:t>
            </a:r>
            <a:endParaRPr sz="900">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Disadvantages</a:t>
            </a:r>
            <a:endParaRPr>
              <a:latin typeface="Georgia"/>
              <a:ea typeface="Georgia"/>
              <a:cs typeface="Georgia"/>
              <a:sym typeface="Georgia"/>
            </a:endParaRPr>
          </a:p>
        </p:txBody>
      </p:sp>
      <p:sp>
        <p:nvSpPr>
          <p:cNvPr id="88" name="Google Shape;88;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Georgia"/>
              <a:buChar char="●"/>
            </a:pPr>
            <a:r>
              <a:rPr lang="en">
                <a:solidFill>
                  <a:schemeClr val="dk1"/>
                </a:solidFill>
                <a:latin typeface="Georgia"/>
                <a:ea typeface="Georgia"/>
                <a:cs typeface="Georgia"/>
                <a:sym typeface="Georgia"/>
              </a:rPr>
              <a:t>Solar panels have a 15-20% efficiency</a:t>
            </a:r>
            <a:endParaRPr>
              <a:solidFill>
                <a:schemeClr val="dk1"/>
              </a:solidFill>
              <a:latin typeface="Georgia"/>
              <a:ea typeface="Georgia"/>
              <a:cs typeface="Georgia"/>
              <a:sym typeface="Georgia"/>
            </a:endParaRPr>
          </a:p>
          <a:p>
            <a:pPr marL="457200" lvl="0" indent="-342900" algn="l" rtl="0">
              <a:spcBef>
                <a:spcPts val="0"/>
              </a:spcBef>
              <a:spcAft>
                <a:spcPts val="0"/>
              </a:spcAft>
              <a:buClr>
                <a:schemeClr val="dk1"/>
              </a:buClr>
              <a:buSzPts val="1800"/>
              <a:buFont typeface="Georgia"/>
              <a:buChar char="●"/>
            </a:pPr>
            <a:r>
              <a:rPr lang="en">
                <a:solidFill>
                  <a:schemeClr val="dk1"/>
                </a:solidFill>
                <a:latin typeface="Georgia"/>
                <a:ea typeface="Georgia"/>
                <a:cs typeface="Georgia"/>
                <a:sym typeface="Georgia"/>
              </a:rPr>
              <a:t>High initial cost</a:t>
            </a:r>
            <a:endParaRPr>
              <a:solidFill>
                <a:schemeClr val="dk1"/>
              </a:solidFill>
              <a:latin typeface="Georgia"/>
              <a:ea typeface="Georgia"/>
              <a:cs typeface="Georgia"/>
              <a:sym typeface="Georgia"/>
            </a:endParaRPr>
          </a:p>
          <a:p>
            <a:pPr marL="914400" lvl="1" indent="-342900" algn="l" rtl="0">
              <a:spcBef>
                <a:spcPts val="0"/>
              </a:spcBef>
              <a:spcAft>
                <a:spcPts val="0"/>
              </a:spcAft>
              <a:buClr>
                <a:schemeClr val="dk1"/>
              </a:buClr>
              <a:buSzPts val="1800"/>
              <a:buFont typeface="Georgia"/>
              <a:buChar char="○"/>
            </a:pPr>
            <a:r>
              <a:rPr lang="en" sz="1800">
                <a:solidFill>
                  <a:schemeClr val="dk1"/>
                </a:solidFill>
                <a:latin typeface="Georgia"/>
                <a:ea typeface="Georgia"/>
                <a:cs typeface="Georgia"/>
                <a:sym typeface="Georgia"/>
              </a:rPr>
              <a:t>The start up of an average sized system (4kW to 8kW) costs between $15,000-30,000</a:t>
            </a:r>
            <a:endParaRPr sz="1800">
              <a:solidFill>
                <a:schemeClr val="dk1"/>
              </a:solidFill>
              <a:latin typeface="Georgia"/>
              <a:ea typeface="Georgia"/>
              <a:cs typeface="Georgia"/>
              <a:sym typeface="Georgia"/>
            </a:endParaRPr>
          </a:p>
          <a:p>
            <a:pPr marL="457200" lvl="0" indent="-342900" algn="l" rtl="0">
              <a:spcBef>
                <a:spcPts val="0"/>
              </a:spcBef>
              <a:spcAft>
                <a:spcPts val="0"/>
              </a:spcAft>
              <a:buClr>
                <a:schemeClr val="dk1"/>
              </a:buClr>
              <a:buSzPts val="1800"/>
              <a:buFont typeface="Georgia"/>
              <a:buChar char="●"/>
            </a:pPr>
            <a:r>
              <a:rPr lang="en">
                <a:solidFill>
                  <a:schemeClr val="dk1"/>
                </a:solidFill>
                <a:latin typeface="Georgia"/>
                <a:ea typeface="Georgia"/>
                <a:cs typeface="Georgia"/>
                <a:sym typeface="Georgia"/>
              </a:rPr>
              <a:t>Space intensive</a:t>
            </a:r>
            <a:endParaRPr>
              <a:solidFill>
                <a:schemeClr val="dk1"/>
              </a:solidFill>
              <a:latin typeface="Georgia"/>
              <a:ea typeface="Georgia"/>
              <a:cs typeface="Georgia"/>
              <a:sym typeface="Georgia"/>
            </a:endParaRPr>
          </a:p>
          <a:p>
            <a:pPr marL="914400" lvl="1" indent="-342900" algn="l" rtl="0">
              <a:spcBef>
                <a:spcPts val="0"/>
              </a:spcBef>
              <a:spcAft>
                <a:spcPts val="0"/>
              </a:spcAft>
              <a:buClr>
                <a:schemeClr val="dk1"/>
              </a:buClr>
              <a:buSzPts val="1800"/>
              <a:buChar char="○"/>
            </a:pPr>
            <a:r>
              <a:rPr lang="en" sz="1800">
                <a:solidFill>
                  <a:schemeClr val="dk1"/>
                </a:solidFill>
                <a:latin typeface="Georgia"/>
                <a:ea typeface="Georgia"/>
                <a:cs typeface="Georgia"/>
                <a:sym typeface="Georgia"/>
              </a:rPr>
              <a:t> 13,600,000 acres or 21,250 square miles of </a:t>
            </a:r>
            <a:r>
              <a:rPr lang="en" sz="1800" b="1">
                <a:solidFill>
                  <a:schemeClr val="dk1"/>
                </a:solidFill>
                <a:latin typeface="Georgia"/>
                <a:ea typeface="Georgia"/>
                <a:cs typeface="Georgia"/>
                <a:sym typeface="Georgia"/>
              </a:rPr>
              <a:t>solar panels</a:t>
            </a:r>
            <a:r>
              <a:rPr lang="en" sz="1800">
                <a:solidFill>
                  <a:schemeClr val="dk1"/>
                </a:solidFill>
                <a:latin typeface="Georgia"/>
                <a:ea typeface="Georgia"/>
                <a:cs typeface="Georgia"/>
                <a:sym typeface="Georgia"/>
              </a:rPr>
              <a:t> to meet the total electricity requirements </a:t>
            </a:r>
            <a:r>
              <a:rPr lang="en" sz="1800" b="1">
                <a:solidFill>
                  <a:schemeClr val="dk1"/>
                </a:solidFill>
                <a:latin typeface="Georgia"/>
                <a:ea typeface="Georgia"/>
                <a:cs typeface="Georgia"/>
                <a:sym typeface="Georgia"/>
              </a:rPr>
              <a:t>of the United States</a:t>
            </a:r>
            <a:r>
              <a:rPr lang="en" sz="1800">
                <a:solidFill>
                  <a:schemeClr val="dk1"/>
                </a:solidFill>
                <a:latin typeface="Georgia"/>
                <a:ea typeface="Georgia"/>
                <a:cs typeface="Georgia"/>
                <a:sym typeface="Georgia"/>
              </a:rPr>
              <a:t> for a year. </a:t>
            </a:r>
            <a:endParaRPr sz="1800">
              <a:solidFill>
                <a:schemeClr val="dk1"/>
              </a:solidFill>
              <a:latin typeface="Georgia"/>
              <a:ea typeface="Georgia"/>
              <a:cs typeface="Georgia"/>
              <a:sym typeface="Georgia"/>
            </a:endParaRPr>
          </a:p>
          <a:p>
            <a:pPr marL="457200" lvl="0" indent="-342900" algn="l" rtl="0">
              <a:spcBef>
                <a:spcPts val="0"/>
              </a:spcBef>
              <a:spcAft>
                <a:spcPts val="0"/>
              </a:spcAft>
              <a:buClr>
                <a:schemeClr val="dk1"/>
              </a:buClr>
              <a:buSzPts val="1800"/>
              <a:buFont typeface="Georgia"/>
              <a:buChar char="●"/>
            </a:pPr>
            <a:r>
              <a:rPr lang="en">
                <a:solidFill>
                  <a:schemeClr val="dk1"/>
                </a:solidFill>
                <a:latin typeface="Georgia"/>
                <a:ea typeface="Georgia"/>
                <a:cs typeface="Georgia"/>
                <a:sym typeface="Georgia"/>
              </a:rPr>
              <a:t>Reliability</a:t>
            </a:r>
            <a:endParaRPr>
              <a:solidFill>
                <a:schemeClr val="dk1"/>
              </a:solidFill>
              <a:latin typeface="Georgia"/>
              <a:ea typeface="Georgia"/>
              <a:cs typeface="Georgia"/>
              <a:sym typeface="Georgia"/>
            </a:endParaRPr>
          </a:p>
          <a:p>
            <a:pPr marL="914400" lvl="1" indent="-342900" algn="l" rtl="0">
              <a:spcBef>
                <a:spcPts val="0"/>
              </a:spcBef>
              <a:spcAft>
                <a:spcPts val="0"/>
              </a:spcAft>
              <a:buClr>
                <a:schemeClr val="dk1"/>
              </a:buClr>
              <a:buSzPts val="1800"/>
              <a:buFont typeface="Georgia"/>
              <a:buChar char="○"/>
            </a:pPr>
            <a:r>
              <a:rPr lang="en" sz="1800">
                <a:solidFill>
                  <a:schemeClr val="dk1"/>
                </a:solidFill>
                <a:latin typeface="Georgia"/>
                <a:ea typeface="Georgia"/>
                <a:cs typeface="Georgia"/>
                <a:sym typeface="Georgia"/>
              </a:rPr>
              <a:t>Since solar energy relies on the sun, electricity cannot be generated during the night, requiring you to either store excess energy made during the day, or connect to an alternate power source such as the local utility grid.</a:t>
            </a:r>
            <a:endParaRPr sz="1800">
              <a:solidFill>
                <a:schemeClr val="dk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Environmental Impacts</a:t>
            </a:r>
            <a:endParaRPr>
              <a:latin typeface="Georgia"/>
              <a:ea typeface="Georgia"/>
              <a:cs typeface="Georgia"/>
              <a:sym typeface="Georgia"/>
            </a:endParaRPr>
          </a:p>
        </p:txBody>
      </p:sp>
      <p:sp>
        <p:nvSpPr>
          <p:cNvPr id="94" name="Google Shape;94;p18"/>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Outside of manufacturing, solar energy has very few effects on the environment</a:t>
            </a:r>
            <a:endParaRPr/>
          </a:p>
          <a:p>
            <a:pPr marL="457200" lvl="0" indent="-342900" algn="l" rtl="0">
              <a:spcBef>
                <a:spcPts val="0"/>
              </a:spcBef>
              <a:spcAft>
                <a:spcPts val="0"/>
              </a:spcAft>
              <a:buSzPts val="1800"/>
              <a:buChar char="●"/>
            </a:pPr>
            <a:r>
              <a:rPr lang="en"/>
              <a:t>Solar Energy is deemed the cleanest and most abundant renewable energy source</a:t>
            </a:r>
            <a:endParaRPr/>
          </a:p>
          <a:p>
            <a:pPr marL="457200" lvl="0" indent="-342900" algn="l" rtl="0">
              <a:spcBef>
                <a:spcPts val="0"/>
              </a:spcBef>
              <a:spcAft>
                <a:spcPts val="0"/>
              </a:spcAft>
              <a:buSzPts val="1800"/>
              <a:buChar char="●"/>
            </a:pPr>
            <a:r>
              <a:rPr lang="en"/>
              <a:t>Solar energy’s common use in heating and cooling as well as electricity means it replaces fossil fuels such as coal, gas, and oil</a:t>
            </a:r>
            <a:endParaRPr/>
          </a:p>
          <a:p>
            <a:pPr marL="457200" lvl="0" indent="-342900" algn="l" rtl="0">
              <a:spcBef>
                <a:spcPts val="0"/>
              </a:spcBef>
              <a:spcAft>
                <a:spcPts val="0"/>
              </a:spcAft>
              <a:buSzPts val="1800"/>
              <a:buChar char="●"/>
            </a:pPr>
            <a:r>
              <a:rPr lang="en"/>
              <a:t>Solar energy might hurt your pockets at first, but it sure won’t hurt the environment!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Cost Efficiency</a:t>
            </a:r>
            <a:endParaRPr>
              <a:latin typeface="Georgia"/>
              <a:ea typeface="Georgia"/>
              <a:cs typeface="Georgia"/>
              <a:sym typeface="Georgia"/>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3 main types of solar panels: </a:t>
            </a:r>
            <a:endParaRPr/>
          </a:p>
          <a:p>
            <a:pPr marL="914400" lvl="1" indent="-342900" algn="l" rtl="0">
              <a:spcBef>
                <a:spcPts val="0"/>
              </a:spcBef>
              <a:spcAft>
                <a:spcPts val="0"/>
              </a:spcAft>
              <a:buSzPts val="1800"/>
              <a:buChar char="○"/>
            </a:pPr>
            <a:r>
              <a:rPr lang="en" sz="1800"/>
              <a:t>Thin FIlm (TF):</a:t>
            </a:r>
            <a:endParaRPr sz="1800"/>
          </a:p>
          <a:p>
            <a:pPr marL="1371600" lvl="2" indent="-342900" algn="l" rtl="0">
              <a:spcBef>
                <a:spcPts val="0"/>
              </a:spcBef>
              <a:spcAft>
                <a:spcPts val="0"/>
              </a:spcAft>
              <a:buSzPts val="1800"/>
              <a:buChar char="■"/>
            </a:pPr>
            <a:r>
              <a:rPr lang="en" sz="1800"/>
              <a:t>Efficiency = 7-13%</a:t>
            </a:r>
            <a:endParaRPr sz="1800"/>
          </a:p>
          <a:p>
            <a:pPr marL="1371600" lvl="2" indent="-342900" algn="l" rtl="0">
              <a:spcBef>
                <a:spcPts val="0"/>
              </a:spcBef>
              <a:spcAft>
                <a:spcPts val="0"/>
              </a:spcAft>
              <a:buSzPts val="1800"/>
              <a:buChar char="■"/>
            </a:pPr>
            <a:r>
              <a:rPr lang="en" sz="1800"/>
              <a:t>Cost = $0.50 to $1 per watt</a:t>
            </a:r>
            <a:endParaRPr sz="1800"/>
          </a:p>
          <a:p>
            <a:pPr marL="914400" lvl="1" indent="-342900" algn="l" rtl="0">
              <a:spcBef>
                <a:spcPts val="0"/>
              </a:spcBef>
              <a:spcAft>
                <a:spcPts val="0"/>
              </a:spcAft>
              <a:buSzPts val="1800"/>
              <a:buChar char="○"/>
            </a:pPr>
            <a:r>
              <a:rPr lang="en" sz="1800"/>
              <a:t>Polycrystalline: </a:t>
            </a:r>
            <a:endParaRPr sz="1800"/>
          </a:p>
          <a:p>
            <a:pPr marL="1371600" lvl="2" indent="-342900" algn="l" rtl="0">
              <a:spcBef>
                <a:spcPts val="0"/>
              </a:spcBef>
              <a:spcAft>
                <a:spcPts val="0"/>
              </a:spcAft>
              <a:buSzPts val="1800"/>
              <a:buChar char="■"/>
            </a:pPr>
            <a:r>
              <a:rPr lang="en" sz="1800"/>
              <a:t>Efficiency = 13-17%</a:t>
            </a:r>
            <a:endParaRPr sz="1800"/>
          </a:p>
          <a:p>
            <a:pPr marL="1371600" lvl="2" indent="-342900" algn="l" rtl="0">
              <a:spcBef>
                <a:spcPts val="0"/>
              </a:spcBef>
              <a:spcAft>
                <a:spcPts val="0"/>
              </a:spcAft>
              <a:buSzPts val="1800"/>
              <a:buChar char="■"/>
            </a:pPr>
            <a:r>
              <a:rPr lang="en" sz="1800"/>
              <a:t>Cost = $0.90 to $1</a:t>
            </a:r>
            <a:endParaRPr sz="1800"/>
          </a:p>
          <a:p>
            <a:pPr marL="914400" lvl="1" indent="-342900" algn="l" rtl="0">
              <a:spcBef>
                <a:spcPts val="0"/>
              </a:spcBef>
              <a:spcAft>
                <a:spcPts val="0"/>
              </a:spcAft>
              <a:buSzPts val="1800"/>
              <a:buChar char="○"/>
            </a:pPr>
            <a:r>
              <a:rPr lang="en" sz="1800"/>
              <a:t>Monocrystalline: </a:t>
            </a:r>
            <a:endParaRPr sz="1800"/>
          </a:p>
          <a:p>
            <a:pPr marL="1371600" lvl="2" indent="-342900" algn="l" rtl="0">
              <a:spcBef>
                <a:spcPts val="0"/>
              </a:spcBef>
              <a:spcAft>
                <a:spcPts val="0"/>
              </a:spcAft>
              <a:buSzPts val="1800"/>
              <a:buChar char="■"/>
            </a:pPr>
            <a:r>
              <a:rPr lang="en" sz="1800"/>
              <a:t>Efficiency = 15-22%</a:t>
            </a:r>
            <a:endParaRPr sz="1800"/>
          </a:p>
          <a:p>
            <a:pPr marL="1371600" lvl="2" indent="-342900" algn="l" rtl="0">
              <a:spcBef>
                <a:spcPts val="0"/>
              </a:spcBef>
              <a:spcAft>
                <a:spcPts val="0"/>
              </a:spcAft>
              <a:buSzPts val="1800"/>
              <a:buChar char="■"/>
            </a:pPr>
            <a:r>
              <a:rPr lang="en" sz="1800"/>
              <a:t>Cost = $1 to $1.50 per watt</a:t>
            </a:r>
            <a:endParaRPr sz="1800"/>
          </a:p>
          <a:p>
            <a:pPr marL="1371600" lvl="2" indent="-342900" algn="l" rtl="0">
              <a:spcBef>
                <a:spcPts val="0"/>
              </a:spcBef>
              <a:spcAft>
                <a:spcPts val="0"/>
              </a:spcAft>
              <a:buSzPts val="1800"/>
              <a:buChar char="■"/>
            </a:pPr>
            <a:r>
              <a:rPr lang="en" sz="1800"/>
              <a:t>Most efficient in the smallest amount of space</a:t>
            </a:r>
            <a:endParaRPr sz="1800"/>
          </a:p>
          <a:p>
            <a:pPr marL="0" lvl="0" indent="0" algn="l" rtl="0">
              <a:spcBef>
                <a:spcPts val="1600"/>
              </a:spcBef>
              <a:spcAft>
                <a:spcPts val="0"/>
              </a:spcAft>
              <a:buNone/>
            </a:pPr>
            <a:r>
              <a:rPr lang="en"/>
              <a:t>	</a:t>
            </a:r>
            <a:endParaRPr/>
          </a:p>
          <a:p>
            <a:pPr marL="137160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01" name="Google Shape;101;p19" descr="Go check out me and my friends new channel https://www.youtube.com/channel/UCMUGEPm2Ahv1PRvSZlZD4YA 🙂" title="Plankton got “licked”😐">
            <a:hlinkClick r:id="rId3"/>
          </p:cNvPr>
          <p:cNvPicPr preferRelativeResize="0"/>
          <p:nvPr/>
        </p:nvPicPr>
        <p:blipFill>
          <a:blip r:embed="rId4">
            <a:alphaModFix/>
          </a:blip>
          <a:stretch>
            <a:fillRect/>
          </a:stretch>
        </p:blipFill>
        <p:spPr>
          <a:xfrm>
            <a:off x="7833000" y="4985050"/>
            <a:ext cx="211276" cy="158450"/>
          </a:xfrm>
          <a:prstGeom prst="rect">
            <a:avLst/>
          </a:prstGeom>
          <a:noFill/>
          <a:ln>
            <a:noFill/>
          </a:ln>
        </p:spPr>
      </p:pic>
      <p:pic>
        <p:nvPicPr>
          <p:cNvPr id="102" name="Google Shape;102;p19" descr="Image result for monocrystalline solar panels"/>
          <p:cNvPicPr preferRelativeResize="0"/>
          <p:nvPr/>
        </p:nvPicPr>
        <p:blipFill>
          <a:blip r:embed="rId5">
            <a:alphaModFix/>
          </a:blip>
          <a:stretch>
            <a:fillRect/>
          </a:stretch>
        </p:blipFill>
        <p:spPr>
          <a:xfrm>
            <a:off x="6235825" y="445025"/>
            <a:ext cx="2596475" cy="2596475"/>
          </a:xfrm>
          <a:prstGeom prst="rect">
            <a:avLst/>
          </a:prstGeom>
          <a:noFill/>
          <a:ln>
            <a:noFill/>
          </a:ln>
        </p:spPr>
      </p:pic>
      <p:sp>
        <p:nvSpPr>
          <p:cNvPr id="103" name="Google Shape;103;p19"/>
          <p:cNvSpPr txBox="1"/>
          <p:nvPr/>
        </p:nvSpPr>
        <p:spPr>
          <a:xfrm>
            <a:off x="6343275" y="3127900"/>
            <a:ext cx="2388600" cy="333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Monocrystalline Panel</a:t>
            </a:r>
            <a:endParaRPr>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Georgia"/>
                <a:ea typeface="Georgia"/>
                <a:cs typeface="Georgia"/>
                <a:sym typeface="Georgia"/>
              </a:rPr>
              <a:t>Solving Problems in relation to Solar Energy</a:t>
            </a:r>
            <a:endParaRPr>
              <a:latin typeface="Georgia"/>
              <a:ea typeface="Georgia"/>
              <a:cs typeface="Georgia"/>
              <a:sym typeface="Georgia"/>
            </a:endParaRPr>
          </a:p>
        </p:txBody>
      </p:sp>
      <p:sp>
        <p:nvSpPr>
          <p:cNvPr id="109" name="Google Shape;10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As technology advances, solar panels will become more and more efficient saving your money and the environment more</a:t>
            </a:r>
            <a:endParaRPr/>
          </a:p>
          <a:p>
            <a:pPr marL="457200" lvl="0" indent="-342900" algn="l" rtl="0">
              <a:spcBef>
                <a:spcPts val="0"/>
              </a:spcBef>
              <a:spcAft>
                <a:spcPts val="0"/>
              </a:spcAft>
              <a:buSzPts val="1800"/>
              <a:buChar char="●"/>
            </a:pPr>
            <a:r>
              <a:rPr lang="en"/>
              <a:t>Right now, the most daunting thing about switching to solar energy is the initial cost</a:t>
            </a:r>
            <a:endParaRPr/>
          </a:p>
          <a:p>
            <a:pPr marL="457200" lvl="0" indent="-342900" algn="l" rtl="0">
              <a:spcBef>
                <a:spcPts val="0"/>
              </a:spcBef>
              <a:spcAft>
                <a:spcPts val="0"/>
              </a:spcAft>
              <a:buSzPts val="1800"/>
              <a:buChar char="●"/>
            </a:pPr>
            <a:r>
              <a:rPr lang="en"/>
              <a:t>Again, as technology improves, new materials will become less costly and solar panels will require less surface area, saving money right off the bat</a:t>
            </a:r>
            <a:endParaRPr/>
          </a:p>
          <a:p>
            <a:pPr marL="457200" lvl="0" indent="-342900" algn="l" rtl="0">
              <a:spcBef>
                <a:spcPts val="0"/>
              </a:spcBef>
              <a:spcAft>
                <a:spcPts val="0"/>
              </a:spcAft>
              <a:buSzPts val="1800"/>
              <a:buChar char="●"/>
            </a:pPr>
            <a:r>
              <a:rPr lang="en"/>
              <a:t>The United States government has already attempted a resolution to the money by providing rebates and embersements</a:t>
            </a:r>
            <a:endParaRPr/>
          </a:p>
          <a:p>
            <a:pPr marL="457200" lvl="0" indent="-342900" algn="l" rtl="0">
              <a:spcBef>
                <a:spcPts val="0"/>
              </a:spcBef>
              <a:spcAft>
                <a:spcPts val="0"/>
              </a:spcAft>
              <a:buSzPts val="1800"/>
              <a:buChar char="●"/>
            </a:pPr>
            <a:r>
              <a:rPr lang="en"/>
              <a:t>Homeowners with solar energy also receive several tax benefits</a:t>
            </a:r>
            <a:endParaRPr/>
          </a:p>
        </p:txBody>
      </p:sp>
      <p:sp>
        <p:nvSpPr>
          <p:cNvPr id="110" name="Google Shape;110;p20"/>
          <p:cNvSpPr txBox="1"/>
          <p:nvPr/>
        </p:nvSpPr>
        <p:spPr>
          <a:xfrm>
            <a:off x="914411" y="4103169"/>
            <a:ext cx="7315200" cy="85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Solar energy google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Some Sources</a:t>
            </a:r>
            <a:endParaRPr/>
          </a:p>
        </p:txBody>
      </p:sp>
      <p:sp>
        <p:nvSpPr>
          <p:cNvPr id="116" name="Google Shape;116;p21"/>
          <p:cNvSpPr txBox="1">
            <a:spLocks noGrp="1"/>
          </p:cNvSpPr>
          <p:nvPr>
            <p:ph type="body" idx="1"/>
          </p:nvPr>
        </p:nvSpPr>
        <p:spPr>
          <a:xfrm>
            <a:off x="2555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100" u="sng">
                <a:solidFill>
                  <a:srgbClr val="1155CC"/>
                </a:solidFill>
                <a:latin typeface="Georgia"/>
                <a:ea typeface="Georgia"/>
                <a:cs typeface="Georgia"/>
                <a:sym typeface="Georgia"/>
                <a:hlinkClick r:id="rId3"/>
              </a:rPr>
              <a:t>https://www.tandfonline.com/doi/full/10.1080/02604020903021776</a:t>
            </a:r>
            <a:endParaRPr sz="1100">
              <a:solidFill>
                <a:schemeClr val="dk1"/>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FFFF00"/>
                </a:solidFill>
                <a:latin typeface="Georgia"/>
                <a:ea typeface="Georgia"/>
                <a:cs typeface="Georgia"/>
                <a:sym typeface="Georgia"/>
                <a:hlinkClick r:id="rId4"/>
              </a:rPr>
              <a:t>https://www.nationalgeographic.org/encyclopedia/solar-energy/</a:t>
            </a:r>
            <a:endParaRPr sz="1100">
              <a:solidFill>
                <a:srgbClr val="FFFF00"/>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FFFF00"/>
                </a:solidFill>
                <a:latin typeface="Georgia"/>
                <a:ea typeface="Georgia"/>
                <a:cs typeface="Georgia"/>
                <a:sym typeface="Georgia"/>
                <a:hlinkClick r:id="rId5"/>
              </a:rPr>
              <a:t>https://www.britannica.com/science/solar-energy</a:t>
            </a:r>
            <a:endParaRPr sz="1100">
              <a:solidFill>
                <a:srgbClr val="FFFF00"/>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FFFF00"/>
                </a:solidFill>
                <a:latin typeface="Georgia"/>
                <a:ea typeface="Georgia"/>
                <a:cs typeface="Georgia"/>
                <a:sym typeface="Georgia"/>
                <a:hlinkClick r:id="rId6"/>
              </a:rPr>
              <a:t>https://www.eia.gov/energyexplained/solar/</a:t>
            </a:r>
            <a:endParaRPr sz="1100">
              <a:solidFill>
                <a:srgbClr val="FFFF00"/>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FFFF00"/>
                </a:solidFill>
                <a:latin typeface="Georgia"/>
                <a:ea typeface="Georgia"/>
                <a:cs typeface="Georgia"/>
                <a:sym typeface="Georgia"/>
                <a:hlinkClick r:id="rId7"/>
              </a:rPr>
              <a:t>https://www.sepco-solarlighting.com/blog/bid/115086/Solar-Power-Advantages-and-Disadvantages</a:t>
            </a:r>
            <a:endParaRPr sz="1100">
              <a:solidFill>
                <a:srgbClr val="FFFF00"/>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1155CC"/>
                </a:solidFill>
                <a:latin typeface="Georgia"/>
                <a:ea typeface="Georgia"/>
                <a:cs typeface="Georgia"/>
                <a:sym typeface="Georgia"/>
                <a:hlinkClick r:id="rId8"/>
              </a:rPr>
              <a:t>https://www.nrel.gov/pv/cell-efficiency.html</a:t>
            </a:r>
            <a:endParaRPr sz="1100">
              <a:solidFill>
                <a:schemeClr val="dk1"/>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FFFF00"/>
                </a:solidFill>
                <a:latin typeface="Georgia"/>
                <a:ea typeface="Georgia"/>
                <a:cs typeface="Georgia"/>
                <a:sym typeface="Georgia"/>
                <a:hlinkClick r:id="rId9"/>
              </a:rPr>
              <a:t>https://www.seia.org/initiatives/about-solar-energy</a:t>
            </a:r>
            <a:endParaRPr sz="1100">
              <a:solidFill>
                <a:srgbClr val="FFFF00"/>
              </a:solidFill>
              <a:latin typeface="Georgia"/>
              <a:ea typeface="Georgia"/>
              <a:cs typeface="Georgia"/>
              <a:sym typeface="Georgia"/>
            </a:endParaRPr>
          </a:p>
          <a:p>
            <a:pPr marL="0" lvl="0" indent="0" algn="l" rtl="0">
              <a:spcBef>
                <a:spcPts val="0"/>
              </a:spcBef>
              <a:spcAft>
                <a:spcPts val="0"/>
              </a:spcAft>
              <a:buClr>
                <a:schemeClr val="dk1"/>
              </a:buClr>
              <a:buSzPts val="1100"/>
              <a:buFont typeface="Arial"/>
              <a:buNone/>
            </a:pPr>
            <a:r>
              <a:rPr lang="en" sz="1100" u="sng">
                <a:solidFill>
                  <a:srgbClr val="1155CC"/>
                </a:solidFill>
                <a:latin typeface="Georgia"/>
                <a:ea typeface="Georgia"/>
                <a:cs typeface="Georgia"/>
                <a:sym typeface="Georgia"/>
                <a:hlinkClick r:id="rId10"/>
              </a:rPr>
              <a:t>https://archive.epa.gov/climatechange/kids/solutions/technologies/solar.html</a:t>
            </a:r>
            <a:endParaRPr sz="1100">
              <a:solidFill>
                <a:schemeClr val="dk1"/>
              </a:solidFill>
              <a:latin typeface="Georgia"/>
              <a:ea typeface="Georgia"/>
              <a:cs typeface="Georgia"/>
              <a:sym typeface="Georgia"/>
            </a:endParaRPr>
          </a:p>
          <a:p>
            <a:pPr marL="0" lvl="0" indent="0" algn="l" rtl="0">
              <a:spcBef>
                <a:spcPts val="0"/>
              </a:spcBef>
              <a:spcAft>
                <a:spcPts val="0"/>
              </a:spcAft>
              <a:buNone/>
            </a:pPr>
            <a:r>
              <a:rPr lang="en" sz="1100" u="sng">
                <a:solidFill>
                  <a:srgbClr val="FFFF00"/>
                </a:solidFill>
                <a:latin typeface="Georgia"/>
                <a:ea typeface="Georgia"/>
                <a:cs typeface="Georgia"/>
                <a:sym typeface="Georgia"/>
                <a:hlinkClick r:id="rId11"/>
              </a:rPr>
              <a:t>http://lsa.colorado.edu/essence/texts/solar.html</a:t>
            </a:r>
            <a:endParaRPr>
              <a:solidFill>
                <a:srgbClr val="FFFF00"/>
              </a:solidFill>
            </a:endParaRPr>
          </a:p>
          <a:p>
            <a:pPr marL="0" lvl="0" indent="0" algn="l" rtl="0">
              <a:spcBef>
                <a:spcPts val="0"/>
              </a:spcBef>
              <a:spcAft>
                <a:spcPts val="0"/>
              </a:spcAft>
              <a:buNone/>
            </a:pPr>
            <a:r>
              <a:rPr lang="en" sz="1100" u="sng">
                <a:solidFill>
                  <a:schemeClr val="accent5"/>
                </a:solidFill>
                <a:latin typeface="Georgia"/>
                <a:ea typeface="Georgia"/>
                <a:cs typeface="Georgia"/>
                <a:sym typeface="Georgia"/>
                <a:hlinkClick r:id="rId12"/>
              </a:rPr>
              <a:t>https://news.energysage.com/what-are-the-most-efficient-solar-panels-on-the-market/</a:t>
            </a:r>
            <a:endParaRPr>
              <a:latin typeface="Georgia"/>
              <a:ea typeface="Georgia"/>
              <a:cs typeface="Georgia"/>
              <a:sym typeface="Georgia"/>
            </a:endParaRPr>
          </a:p>
          <a:p>
            <a:pPr marL="0" lvl="0" indent="0" algn="l" rtl="0">
              <a:spcBef>
                <a:spcPts val="0"/>
              </a:spcBef>
              <a:spcAft>
                <a:spcPts val="0"/>
              </a:spcAft>
              <a:buNone/>
            </a:pPr>
            <a:r>
              <a:rPr lang="en" sz="1100" u="sng">
                <a:solidFill>
                  <a:schemeClr val="accent5"/>
                </a:solidFill>
                <a:latin typeface="Georgia"/>
                <a:ea typeface="Georgia"/>
                <a:cs typeface="Georgia"/>
                <a:sym typeface="Georgia"/>
                <a:hlinkClick r:id="rId13"/>
              </a:rPr>
              <a:t>http://solarcellcentral.com/cost_page.html</a:t>
            </a:r>
            <a:endParaRPr/>
          </a:p>
          <a:p>
            <a:pPr marL="0" lvl="0" indent="0" algn="l" rtl="0">
              <a:spcBef>
                <a:spcPts val="0"/>
              </a:spcBef>
              <a:spcAft>
                <a:spcPts val="0"/>
              </a:spcAft>
              <a:buClr>
                <a:schemeClr val="dk1"/>
              </a:buClr>
              <a:buSzPts val="1100"/>
              <a:buFont typeface="Arial"/>
              <a:buNone/>
            </a:pPr>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861</Words>
  <Application>Microsoft Office PowerPoint</Application>
  <PresentationFormat>On-screen Show (16:9)</PresentationFormat>
  <Paragraphs>85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Georgia</vt:lpstr>
      <vt:lpstr>Oswald</vt:lpstr>
      <vt:lpstr>Arial</vt:lpstr>
      <vt:lpstr>Average</vt:lpstr>
      <vt:lpstr>Slate</vt:lpstr>
      <vt:lpstr>Solar Energy</vt:lpstr>
      <vt:lpstr>How does Solar Energy Work?</vt:lpstr>
      <vt:lpstr>Sankey Diagram</vt:lpstr>
      <vt:lpstr>Advantages</vt:lpstr>
      <vt:lpstr>Disadvantages</vt:lpstr>
      <vt:lpstr>Environmental Impacts</vt:lpstr>
      <vt:lpstr>Cost Efficiency</vt:lpstr>
      <vt:lpstr>Solving Problems in relation to Solar Energy</vt:lpstr>
      <vt:lpstr>Some 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Solar Energy</dc:title>
  <dc:creator>Triplett, Melissa J.</dc:creator>
  <cp:lastModifiedBy>Triplett, Melissa J.</cp:lastModifiedBy>
  <cp:revision>1</cp:revision>
  <dcterms:modified xsi:type="dcterms:W3CDTF">2020-03-12T13:55:22Z</dcterms:modified>
</cp:coreProperties>
</file>